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15"/>
  </p:notesMasterIdLst>
  <p:handoutMasterIdLst>
    <p:handoutMasterId r:id="rId16"/>
  </p:handoutMasterIdLst>
  <p:sldIdLst>
    <p:sldId id="286" r:id="rId5"/>
    <p:sldId id="287" r:id="rId6"/>
    <p:sldId id="319" r:id="rId7"/>
    <p:sldId id="288" r:id="rId8"/>
    <p:sldId id="289" r:id="rId9"/>
    <p:sldId id="318" r:id="rId10"/>
    <p:sldId id="290" r:id="rId11"/>
    <p:sldId id="340" r:id="rId12"/>
    <p:sldId id="328" r:id="rId13"/>
    <p:sldId id="349" r:id="rId14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C" initials="A" lastIdx="1" clrIdx="0">
    <p:extLst>
      <p:ext uri="{19B8F6BF-5375-455C-9EA6-DF929625EA0E}">
        <p15:presenceInfo xmlns:p15="http://schemas.microsoft.com/office/powerpoint/2012/main" userId="A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9EE2"/>
    <a:srgbClr val="FFCCCC"/>
    <a:srgbClr val="CCFFFF"/>
    <a:srgbClr val="007635"/>
    <a:srgbClr val="00FFFF"/>
    <a:srgbClr val="66CCFF"/>
    <a:srgbClr val="FF99CC"/>
    <a:srgbClr val="000000"/>
    <a:srgbClr val="BABCB1"/>
    <a:srgbClr val="CE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260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A5F268-DAC8-4A06-B0CF-921C6AE27384}" type="datetimeFigureOut">
              <a:rPr lang="es-ES" smtClean="0"/>
              <a:t>13/07/2023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BEDEC7C-D222-4C55-8925-DD270B2AEE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698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E5F70D7-7ACC-40CB-B028-E6D3A045B5CC}" type="datetimeFigureOut">
              <a:rPr lang="es-ES" smtClean="0"/>
              <a:t>13/07/2023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6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D2EDCCC-510C-49CF-A848-7EE9D2E7C3E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27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3C705E-1DFE-414E-8295-A159BFE3A662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1B61-8351-4A44-B103-D1DAA67A11EE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F86B-F502-48EB-88F7-90D08CB24073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alt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FF58D-E642-4DAB-B24B-39246B4C45DF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18F-94E7-4F15-9C82-D9E4F5D8E680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9635-9C7F-4889-9A18-AC4D5D921BBD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22D059-6C5D-4D5D-A4DE-D0D34F050E70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ECF-0CBF-4B1E-B840-BE5DA100F4BB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1507-18D1-49F0-9515-15300C0AA728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7C5A-5A76-470E-8759-F6356348264A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84F1-380D-4BE7-846F-3FEE32388C2B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alt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54EA80-5384-42E6-A0A2-AB4C52CCCE52}" type="slidenum">
              <a:rPr lang="es-ES" altLang="es-ES" smtClean="0"/>
              <a:pPr/>
              <a:t>‹Nº›</a:t>
            </a:fld>
            <a:endParaRPr lang="es-ES" alt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213" y="116632"/>
            <a:ext cx="8653027" cy="86409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(1/10)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81212" y="1844824"/>
            <a:ext cx="86530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Acciones Socioeducativas dirigidas 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mujeres y hombres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adultos: Desarrolla y fomenta el crecimiento personal y el empoderamiento de las personas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Acciones Socioeducativas dirigidas a la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Infancia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: Responde a las necesidades socioeducativas ofreciendo un espacio complementario a la educación formal, de socialización e inclusión social que potencia y estimula el aprendizaje y las relaciones, especialmente de los niños/as que tienen más necesidades educativas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Salidas, encuentros, celebraciones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Novedades incorporadas 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a la oferta </a:t>
            </a:r>
          </a:p>
          <a:p>
            <a:pPr>
              <a:lnSpc>
                <a:spcPct val="150000"/>
              </a:lnSpc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de actividades en 2022: Cursos de formación pre-</a:t>
            </a:r>
          </a:p>
          <a:p>
            <a:pPr>
              <a:lnSpc>
                <a:spcPct val="150000"/>
              </a:lnSpc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laboral y laboral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03236"/>
            <a:ext cx="2761344" cy="15468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1256551"/>
            <a:ext cx="69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CENTRO SOCIOCULTURAL PEDRO POVEDA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GUADIX</a:t>
            </a:r>
          </a:p>
        </p:txBody>
      </p:sp>
    </p:spTree>
    <p:extLst>
      <p:ext uri="{BB962C8B-B14F-4D97-AF65-F5344CB8AC3E}">
        <p14:creationId xmlns:p14="http://schemas.microsoft.com/office/powerpoint/2010/main" val="24196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345304"/>
            <a:ext cx="8352928" cy="7776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(10/10)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11760" y="131009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</a:rPr>
              <a:t>CAMPAÑA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</a:rPr>
              <a:t>UCRANIA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1771763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accent6">
                    <a:lumMod val="75000"/>
                  </a:schemeClr>
                </a:solidFill>
              </a:rPr>
              <a:t>Respuesta solidaria a la población víctima del conflicto de Ucrania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Esta respuesta comprende 4 acciones: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Realización de una colecta solidaria para hacer frente a los gastos habitacionales de personas víctimas del conflicto</a:t>
            </a:r>
          </a:p>
          <a:p>
            <a:pPr lvl="0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Acogida de familias ucranianas en C/ Pontón, 51 de Linares (Jaén)</a:t>
            </a: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En colaboración con la Universidad Complutense, acogida de una estudiante refugiada ucraniana en el Colegio Mayor Poveda de Madrid</a:t>
            </a:r>
          </a:p>
          <a:p>
            <a:pPr lvl="0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Donación para vender en subasta la/las obras de algunos/as artistas asociadas/os de la AEC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También ha habido una iniciativa de personas asociadas que han ofrecido sus viviendas para acoger a refugiados ucranianos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24501" cy="82586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(2/10)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1128475"/>
            <a:ext cx="585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CENTRO CULTURAL DARI</a:t>
            </a:r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GRANADA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844824"/>
            <a:ext cx="60322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Ciclo de conferencias (1er Trimestre):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INTERPRETAR EL MOMENTO PRESENTE Y DAR RESPUESTA QUE GENEREN VIDA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Ciclo de conferencias (2º Trimestre):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LA IMPORTANCIA DEL MEDIO AMBIENTE COMO SOPORTE DE VIDA</a:t>
            </a:r>
          </a:p>
          <a:p>
            <a:endParaRPr lang="es-ES_tradnl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Recital Poético Musical</a:t>
            </a:r>
          </a:p>
          <a:p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Apertura de las actividades: Visita guiada por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La Granada de San Juan de Dios. La hospitalidad en el siglo XVI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Ciclo de conferencias (4º Trimestre):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VIVIRNOS COMO IGLESIA SINODAL: UN PASO MÁS EN ESTE PROCESO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23528" y="112474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CENTRO CULTURAL POVEDA </a:t>
            </a:r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LINARES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19" y="4131082"/>
            <a:ext cx="3264363" cy="24482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2 CuadroTexto"/>
          <p:cNvSpPr txBox="1"/>
          <p:nvPr/>
        </p:nvSpPr>
        <p:spPr>
          <a:xfrm>
            <a:off x="467544" y="2132856"/>
            <a:ext cx="494575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Grupo Sínodo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Seminario de Cristología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Grupos de encuentro.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Taichí 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Reiki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Eucaristías y celebraciones.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Curso de interpretación.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Ensayos Asociación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Castvlvm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Encuentros Alumnos IES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81213" y="116632"/>
            <a:ext cx="8653027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(3/10)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44009" y="2492896"/>
            <a:ext cx="42393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Acogida de Personas Ucranianas:</a:t>
            </a:r>
          </a:p>
          <a:p>
            <a:pPr>
              <a:lnSpc>
                <a:spcPct val="150000"/>
              </a:lnSpc>
            </a:pPr>
            <a:r>
              <a:rPr lang="es-ES_tradnl" sz="1400" dirty="0">
                <a:solidFill>
                  <a:schemeClr val="accent6">
                    <a:lumMod val="75000"/>
                  </a:schemeClr>
                </a:solidFill>
              </a:rPr>
              <a:t> A lo largo del año han llegado algunas personas, que han estado hasta Navidad que han decidido regresar a Ucrania</a:t>
            </a:r>
            <a:r>
              <a:rPr lang="es-ES_tradnl" sz="1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23981" cy="99950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(4/10)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27784" y="108089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PROYECTO   RAJAB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Jaén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520" y="170080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El Proyecto Rajab tiene un enfoque socioeducativo orientado tanto a potenciar las posibilidades de las personas inmigrantes y su integración social, como a promover una convivencia ciudadana intercultural. 	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En su intervención el Proyecto Rajab tiene un marcado </a:t>
            </a:r>
            <a:r>
              <a:rPr lang="es-ES_tradnl" sz="1600" u="sng" dirty="0">
                <a:solidFill>
                  <a:schemeClr val="accent6">
                    <a:lumMod val="75000"/>
                  </a:schemeClr>
                </a:solidFill>
              </a:rPr>
              <a:t>carácter holístico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, atendiendo a las siguientes </a:t>
            </a:r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DIMENSIONES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                               	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Socioeducativa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Mediación y Acompañamiento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Interrelación y Diálogo Intercultural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Acción en Red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Voluntariado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Comunicación y difusión del Proyecto</a:t>
            </a:r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0" y="3778028"/>
            <a:ext cx="4896544" cy="266477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3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6200" cy="77765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(5/10)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35696" y="1259944"/>
            <a:ext cx="507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SEVILLA,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Centro de Actividades y Sede Social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7006" y="177281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GRUPOS DE LECTURA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ENCUENTROS FORMATIVOS, CELEBRATIVOS, DE EVALUACIÓN Y DE PROGRAMACIÓN</a:t>
            </a:r>
            <a:endParaRPr lang="es-ES" sz="16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TALLERES: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El corazón, lugar de la inteligencia amante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El cerebro del corazón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TALLER de pintura</a:t>
            </a:r>
          </a:p>
          <a:p>
            <a:pPr lvl="2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VIDEO FÓRUM: Película “La fuerza de uno” del director John G.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Avildsen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CONFERENCIAS: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La evolución de la mujer a lo largo de la historia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Teresa de Jesús y Pedro Poveda, amigos fuertes de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Dios</a:t>
            </a: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DÍA DE LA SOLIDARIDAD: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Conectamos con la realidad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lvl="0"/>
            <a:endParaRPr lang="es-ES" sz="16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es-ES" sz="1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38" y="4653136"/>
            <a:ext cx="2145462" cy="16420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1340768"/>
            <a:ext cx="8496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MADRID,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Centro de Actividades y Sede Fiscal</a:t>
            </a:r>
          </a:p>
          <a:p>
            <a:pPr marL="742950" lvl="1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X JORNADAS DE ACCIÓN SOCIAL:</a:t>
            </a:r>
          </a:p>
          <a:p>
            <a:pPr lvl="1"/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La sociedad post pandemia: aprendizajes, desafíos y compromisos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lvl="1"/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DIÁLOGOS SOBRE CUIDADOS Y SALUD INTEGRAL: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Diálogo sobre Cuidados y Salud Mental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Diálogo sobre Salud Emocional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Diálogo sobre Salud Espiritual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3"/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ESPACIO ECUMÉNICO E INTERRELIGIOSO: </a:t>
            </a:r>
          </a:p>
          <a:p>
            <a:pPr lvl="1">
              <a:lnSpc>
                <a:spcPct val="150000"/>
              </a:lnSpc>
            </a:pP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s-ES_tradnl" sz="1600" i="1" dirty="0">
                <a:solidFill>
                  <a:schemeClr val="accent6">
                    <a:lumMod val="75000"/>
                  </a:schemeClr>
                </a:solidFill>
              </a:rPr>
              <a:t>CAMINAR JUNTOS HACIA LA UNIDAD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s-ES_tradnl" sz="1600" i="1" dirty="0">
                <a:solidFill>
                  <a:schemeClr val="accent6">
                    <a:lumMod val="75000"/>
                  </a:schemeClr>
                </a:solidFill>
              </a:rPr>
              <a:t>Antoni </a:t>
            </a:r>
            <a:r>
              <a:rPr lang="es-ES_tradnl" sz="1600" i="1" dirty="0" err="1">
                <a:solidFill>
                  <a:schemeClr val="accent6">
                    <a:lumMod val="75000"/>
                  </a:schemeClr>
                </a:solidFill>
              </a:rPr>
              <a:t>Matabosh</a:t>
            </a:r>
            <a:r>
              <a:rPr lang="es-ES_tradnl" sz="1600" i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ES_tradnl" sz="1600" i="1" dirty="0" err="1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ES_tradnl" sz="1600" i="1" dirty="0">
                <a:solidFill>
                  <a:schemeClr val="accent6">
                    <a:lumMod val="75000"/>
                  </a:schemeClr>
                </a:solidFill>
              </a:rPr>
              <a:t> line)</a:t>
            </a:r>
          </a:p>
          <a:p>
            <a:pPr lvl="1">
              <a:lnSpc>
                <a:spcPct val="150000"/>
              </a:lnSpc>
            </a:pPr>
            <a:endParaRPr lang="es-ES_tradnl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TALLERES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HACIA UNA ESPIRITUALIDAD HOLÍSTICA</a:t>
            </a:r>
            <a:endParaRPr lang="es-ES_tradnl" sz="16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51520" y="260648"/>
            <a:ext cx="8666200" cy="7776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(6/10)</a:t>
            </a:r>
          </a:p>
        </p:txBody>
      </p:sp>
    </p:spTree>
    <p:extLst>
      <p:ext uri="{BB962C8B-B14F-4D97-AF65-F5344CB8AC3E}">
        <p14:creationId xmlns:p14="http://schemas.microsoft.com/office/powerpoint/2010/main" val="31010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6200" cy="77765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(7/10)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200061"/>
            <a:ext cx="827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X ESCUELA DE VERANO 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participaron</a:t>
            </a:r>
            <a:r>
              <a:rPr lang="es-ES_tradnl" sz="1600" b="1" dirty="0">
                <a:solidFill>
                  <a:schemeClr val="accent6">
                    <a:lumMod val="75000"/>
                  </a:schemeClr>
                </a:solidFill>
              </a:rPr>
              <a:t>  75 niños/as de 3 a 12 años del 1 al 30 de julio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776016"/>
            <a:ext cx="56343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Mejora de la salud y de la educación de 75 menores de 3 a 12 años de familias con escasos recursos económicos que residen, preferentemente, en el barrio periurbano de las Cuevas de Guadix (Granada)</a:t>
            </a:r>
          </a:p>
          <a:p>
            <a:pPr lvl="0"/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Alimentación sana, sostenible y saludable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Toma de contacto con alimentos ecológicos sostenibles y su influencia en la recuperación de la salud y del medio ambiente</a:t>
            </a:r>
          </a:p>
          <a:p>
            <a:pPr lvl="0"/>
            <a:endParaRPr lang="es-ES_tradn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Creación de espacios lúdicos para reforzar los valores sociales y la solidaridad.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Desde lo lúdico se han reforzado las áreas de matemáticas y lenguaje</a:t>
            </a:r>
            <a:endParaRPr lang="es-E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Habilidades de creatividad artística y conocimiento, valoración y cuidado del entorno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Desarrollado de la confianza, la responsabilidad, la convivencia, el trabajo en equipo, la igualdad y la equidad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86" y="1700808"/>
            <a:ext cx="2957455" cy="14360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7" y="5058694"/>
            <a:ext cx="2905923" cy="17340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30" y="3141424"/>
            <a:ext cx="2953511" cy="19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1860172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Este proyecto se inició en 2021 y tras el éxito y oportunidad de su desarrollo, procede su continuidad.</a:t>
            </a:r>
          </a:p>
          <a:p>
            <a:pPr algn="just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Programas de acompañamiento y formación para 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adolescentes, jóvenes y sus familias, orientados al desarrollo integral de la persona y su implicación como sujetos activos de la sociedad, desde una perspectiva integral (</a:t>
            </a:r>
            <a:r>
              <a:rPr lang="es-ES_tradnl" i="1" dirty="0" err="1">
                <a:solidFill>
                  <a:schemeClr val="accent6">
                    <a:lumMod val="75000"/>
                  </a:schemeClr>
                </a:solidFill>
              </a:rPr>
              <a:t>Mentoring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uniendo el desarrollo de la sociedad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Programa voluntariado junior)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y el cuidado del medioambiente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</a:rPr>
              <a:t>(Programa de prácticas TECO) (Técnico en guía en Medio Natural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11560" y="506934"/>
            <a:ext cx="7992888" cy="754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(8/10)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8" y="1974566"/>
            <a:ext cx="2340960" cy="180253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1556619" y="1265171"/>
            <a:ext cx="610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SOCIOEDUCATIVO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CRECIENDO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GUADIX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536" y="508518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Acompañamiento y seguimiento a las familias de los estudiantes que participan en el proyecto.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Construcción de redes de participación ciudadana, plataformas y distintas asociaciones educativas de la zona y de fuera de Guadix.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8C4D4CC7-9AF7-6BC7-4028-D2D26EB4A3E5}"/>
              </a:ext>
            </a:extLst>
          </p:cNvPr>
          <p:cNvSpPr txBox="1">
            <a:spLocks/>
          </p:cNvSpPr>
          <p:nvPr/>
        </p:nvSpPr>
        <p:spPr>
          <a:xfrm>
            <a:off x="2411760" y="1412776"/>
            <a:ext cx="3816423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AYUDA VIVIENDA SOCIAL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260648"/>
            <a:ext cx="7992888" cy="754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Memoria de actividades 2022   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(9/10)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3568" y="2492896"/>
            <a:ext cx="7910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Se da continuidad a esta campaña de </a:t>
            </a:r>
            <a:r>
              <a:rPr lang="es-ES_tradnl" i="1" dirty="0">
                <a:solidFill>
                  <a:schemeClr val="accent6">
                    <a:lumMod val="75000"/>
                  </a:schemeClr>
                </a:solidFill>
              </a:rPr>
              <a:t>apoyo temporal de vivienda para familias vulnerables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iniciada el año anterior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Se han beneficiado 25 familias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Se ha ayudado a 9 personas para una plaza habitacional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Se ha apoyado a 5 pisos tutelados de jóvenes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En total, se han concedido 32 subvenciones a 20 entidades en toda España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D9D7F3EC0B1043BF02287F77873A21" ma:contentTypeVersion="16" ma:contentTypeDescription="Crear nuevo documento." ma:contentTypeScope="" ma:versionID="c11aaa027686b0a16a0bd9a9feaeeb70">
  <xsd:schema xmlns:xsd="http://www.w3.org/2001/XMLSchema" xmlns:xs="http://www.w3.org/2001/XMLSchema" xmlns:p="http://schemas.microsoft.com/office/2006/metadata/properties" xmlns:ns2="db1b0f34-ef2c-4272-9367-35eab94d6a2d" xmlns:ns3="6cd88ad8-8b53-430b-8a4e-292ca667d4e5" targetNamespace="http://schemas.microsoft.com/office/2006/metadata/properties" ma:root="true" ma:fieldsID="7f5c646b560c80aa2a45350b684019c3" ns2:_="" ns3:_="">
    <xsd:import namespace="db1b0f34-ef2c-4272-9367-35eab94d6a2d"/>
    <xsd:import namespace="6cd88ad8-8b53-430b-8a4e-292ca667d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b0f34-ef2c-4272-9367-35eab94d6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c3a920fa-de76-4b4a-baf6-dc9704ab5f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88ad8-8b53-430b-8a4e-292ca667d4e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29fac85-cb0c-405a-92d5-445777b8b8dd}" ma:internalName="TaxCatchAll" ma:showField="CatchAllData" ma:web="6cd88ad8-8b53-430b-8a4e-292ca667d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88ad8-8b53-430b-8a4e-292ca667d4e5" xsi:nil="true"/>
    <lcf76f155ced4ddcb4097134ff3c332f xmlns="db1b0f34-ef2c-4272-9367-35eab94d6a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CEB3D5-E1E9-410A-8670-2BE4DD97D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E91BAE-BBB6-460D-A02A-B682240BE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b0f34-ef2c-4272-9367-35eab94d6a2d"/>
    <ds:schemaRef ds:uri="6cd88ad8-8b53-430b-8a4e-292ca667d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BC770C-A5E1-4872-AC59-EF40AEFCCBA7}">
  <ds:schemaRefs>
    <ds:schemaRef ds:uri="http://purl.org/dc/elements/1.1/"/>
    <ds:schemaRef ds:uri="6cd88ad8-8b53-430b-8a4e-292ca667d4e5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db1b0f34-ef2c-4272-9367-35eab94d6a2d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890</Words>
  <Application>Microsoft Office PowerPoint</Application>
  <PresentationFormat>Presentación en pantalla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Wingdings</vt:lpstr>
      <vt:lpstr>Wingdings 2</vt:lpstr>
      <vt:lpstr>Viajes</vt:lpstr>
      <vt:lpstr>  Memoria de actividades 2022      (1/10)</vt:lpstr>
      <vt:lpstr>  Memoria de actividades 2022        (2/10)</vt:lpstr>
      <vt:lpstr>Presentación de PowerPoint</vt:lpstr>
      <vt:lpstr>  Memoria de actividades 2022       (4/10)</vt:lpstr>
      <vt:lpstr>  Memoria de actividades 2022       (5/10)</vt:lpstr>
      <vt:lpstr>Presentación de PowerPoint</vt:lpstr>
      <vt:lpstr>  Memoria de actividades 2022        (7/10)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ASAMBLEA GENERAL ORDINARIA  24-JUNIO-2016</dc:title>
  <dc:creator>EE JJ España</dc:creator>
  <cp:lastModifiedBy>AEC</cp:lastModifiedBy>
  <cp:revision>366</cp:revision>
  <cp:lastPrinted>2022-06-21T07:47:16Z</cp:lastPrinted>
  <dcterms:created xsi:type="dcterms:W3CDTF">2016-06-21T07:07:07Z</dcterms:created>
  <dcterms:modified xsi:type="dcterms:W3CDTF">2023-07-13T09:04:14Z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TC010690673082</vt:lpwstr>
  </property>
  <property fmtid="{D5CDD505-2E9C-101B-9397-08002B2CF9AE}" pid="3" name="ContentTypeId">
    <vt:lpwstr>0x01010058D9D7F3EC0B1043BF02287F77873A21</vt:lpwstr>
  </property>
</Properties>
</file>